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3959"/>
            <a:ext cx="6295353" cy="10489673"/>
            <a:chOff x="0" y="-203959"/>
            <a:chExt cx="6295353" cy="10489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3959"/>
              <a:ext cx="6295353" cy="10489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6506" y="0"/>
            <a:ext cx="12059208" cy="10356835"/>
            <a:chOff x="6226506" y="0"/>
            <a:chExt cx="12059208" cy="10356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506" y="0"/>
              <a:ext cx="12059208" cy="10356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6313" y="3921292"/>
            <a:ext cx="9099595" cy="1235026"/>
            <a:chOff x="7706313" y="3921292"/>
            <a:chExt cx="9099595" cy="12350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6313" y="3921292"/>
              <a:ext cx="9099595" cy="123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06313" y="5457859"/>
            <a:ext cx="9099595" cy="3361873"/>
            <a:chOff x="7706313" y="5457859"/>
            <a:chExt cx="9099595" cy="3361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6313" y="5457859"/>
              <a:ext cx="9099595" cy="336187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03982" y="980838"/>
            <a:ext cx="11015190" cy="19353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300" spc="-100" kern="0" dirty="0" smtClean="0">
                <a:solidFill>
                  <a:srgbClr val="ffffff"/>
                </a:solidFill>
                <a:latin typeface="조선굵은고딕" pitchFamily="34" charset="0"/>
                <a:cs typeface="조선굵은고딕" pitchFamily="34" charset="0"/>
              </a:rPr>
              <a:t>3C - CUSTOMER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16200000">
            <a:off x="377056" y="1073923"/>
            <a:ext cx="342857" cy="7535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940101" y="4154723"/>
            <a:ext cx="2685714" cy="56189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주 고객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892693" y="5734763"/>
            <a:ext cx="2314286" cy="5714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요구사항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435550" y="4538805"/>
            <a:ext cx="10233476" cy="5984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영상 업계에 종사하는 개인 및 기업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435550" y="6184969"/>
            <a:ext cx="10864135" cy="359345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1. 간편한 구인/구직 시스템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2. 별도의 에이전시를 거치지 않는다.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 영상 관련 종사자만 연결할 수 있어 비용이 절감 된다.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4. 경험이 많고 실력이 인증된 프리랜서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5. 양식화된 프로필으로 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프리랜서를 확인하는 시간을 절감할 수 있다.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3959"/>
            <a:ext cx="6295353" cy="10489673"/>
            <a:chOff x="0" y="-203959"/>
            <a:chExt cx="6295353" cy="10489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3959"/>
              <a:ext cx="6295353" cy="10489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6506" y="0"/>
            <a:ext cx="12059208" cy="10356835"/>
            <a:chOff x="6226506" y="0"/>
            <a:chExt cx="12059208" cy="10356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506" y="0"/>
              <a:ext cx="12059208" cy="103568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3982" y="980838"/>
            <a:ext cx="11015190" cy="19395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300" spc="-100" kern="0" dirty="0" smtClean="0">
                <a:solidFill>
                  <a:srgbClr val="ffffff"/>
                </a:solidFill>
                <a:latin typeface="조선굵은고딕" pitchFamily="34" charset="0"/>
                <a:cs typeface="조선굵은고딕" pitchFamily="34" charset="0"/>
              </a:rPr>
              <a:t>3C - COMPANY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 rot="16200000">
            <a:off x="317533" y="1133445"/>
            <a:ext cx="342857" cy="3964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067348" y="2181028"/>
            <a:ext cx="6980078" cy="12791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600" spc="-100" kern="0" dirty="0" smtClean="0">
                <a:solidFill>
                  <a:srgbClr val="ffffff"/>
                </a:solidFill>
                <a:latin typeface="조선굵은고딕" pitchFamily="34" charset="0"/>
                <a:cs typeface="조선굵은고딕" pitchFamily="34" charset="0"/>
              </a:rPr>
              <a:t>SWOT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067348" y="6559292"/>
            <a:ext cx="5090746" cy="3207125"/>
            <a:chOff x="7067348" y="6559292"/>
            <a:chExt cx="5090746" cy="32071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7348" y="6559292"/>
              <a:ext cx="5090746" cy="32071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7998" y="3134358"/>
            <a:ext cx="5090746" cy="3207125"/>
            <a:chOff x="12357998" y="3134358"/>
            <a:chExt cx="5090746" cy="32071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7998" y="3134358"/>
              <a:ext cx="5090746" cy="32071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7998" y="6559292"/>
            <a:ext cx="5090746" cy="3197130"/>
            <a:chOff x="12357998" y="6559292"/>
            <a:chExt cx="5090746" cy="3197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7998" y="6559292"/>
              <a:ext cx="5090746" cy="3197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3476" y="3139355"/>
            <a:ext cx="5090746" cy="3197130"/>
            <a:chOff x="7063476" y="3139355"/>
            <a:chExt cx="5090746" cy="31971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3476" y="3139355"/>
              <a:ext cx="5090746" cy="319713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914933" y="3088182"/>
            <a:ext cx="1609413" cy="19668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7100" spc="-100" kern="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914933" y="6536204"/>
            <a:ext cx="1609413" cy="19668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7100" spc="-100" kern="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O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2371804" y="3088182"/>
            <a:ext cx="1609413" cy="19668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7100" spc="-100" kern="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W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2371804" y="6559292"/>
            <a:ext cx="1609413" cy="19668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7100" spc="-100" kern="0" dirty="0" smtClean="0">
                <a:solidFill>
                  <a:srgbClr val="ffffff"/>
                </a:solidFill>
                <a:latin typeface="Open Sans SemiBold" pitchFamily="34" charset="0"/>
                <a:cs typeface="Open Sans SemiBold" pitchFamily="34" charset="0"/>
              </a:rPr>
              <a:t>T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7312062" y="4358877"/>
            <a:ext cx="6611365" cy="235194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1. 여타 구인, 구직 플랫폼에 비해 특정 분야에 대한       전문성을 가진 인력을 쉽게 매칭 할 수 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2. 기업 및 인력의 신뢰도와 전문성을 등급으로 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명시 할 수 있다.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3. 저렴한 수수료로 경쟁우위를 지닐 수 있다.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312062" y="3403898"/>
            <a:ext cx="3328571" cy="8119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STRENGTH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7312062" y="6905400"/>
            <a:ext cx="4195418" cy="8119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OPPORTUNITY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4903371" y="3397489"/>
            <a:ext cx="3428571" cy="8119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WEAKNESS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5518478" y="6789064"/>
            <a:ext cx="5011824" cy="8119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TRHEATS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2640000" y="4585457"/>
            <a:ext cx="6611365" cy="136625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1. 영상업계에서 입지를 공고히 하고있는 플랫폼들을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후발주자로서 추월하기 위하여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다량의 자금과  공격적 마케팅이 요구됨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312067" y="7707438"/>
            <a:ext cx="6611365" cy="26947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1. 휴대용 스마트기기 보급 확산으로 인한 영상시장의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확대와 그에 따른 구인시장 증대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2. 위드코로나 시대로 접어들며 축소되었던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영화시장이 다시 확대 될 것으로 추측되어,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이를 제대로 포용할 수 있는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프리랜서 관리 사이트가 필요해짐.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2640039" y="8000288"/>
            <a:ext cx="6611365" cy="181624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1. 기존 프리랜서 고용시장을 장악한 플랫폼들이     위드코로나로 다시 확대 되고 있는 영상 업계의 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빈틈을 파고들어 전문성을 갖추기 전에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    완성할 필요가 있음.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3959"/>
            <a:ext cx="18285714" cy="10489673"/>
            <a:chOff x="0" y="-203959"/>
            <a:chExt cx="18285714" cy="10489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3959"/>
              <a:ext cx="18285714" cy="104896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3982" y="980838"/>
            <a:ext cx="11859830" cy="19395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300" spc="-100" kern="0" dirty="0" smtClean="0">
                <a:solidFill>
                  <a:srgbClr val="ffffff"/>
                </a:solidFill>
                <a:latin typeface="조선굵은고딕" pitchFamily="34" charset="0"/>
                <a:cs typeface="조선굵은고딕" pitchFamily="34" charset="0"/>
              </a:rPr>
              <a:t>3C - COMPATITOR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 rot="16200000">
            <a:off x="317533" y="1133445"/>
            <a:ext cx="342857" cy="39641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09136" y="2141725"/>
            <a:ext cx="3328571" cy="8119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경쟁사 분석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3892" y="6868293"/>
            <a:ext cx="4850655" cy="2984008"/>
            <a:chOff x="4483892" y="6868293"/>
            <a:chExt cx="4850655" cy="29840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892" y="6868293"/>
              <a:ext cx="4850655" cy="2984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5023" y="3542549"/>
            <a:ext cx="4850655" cy="3076121"/>
            <a:chOff x="9525023" y="3542549"/>
            <a:chExt cx="4850655" cy="30761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5023" y="3542549"/>
              <a:ext cx="4850655" cy="3076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5023" y="6805955"/>
            <a:ext cx="4850655" cy="3046346"/>
            <a:chOff x="9525023" y="6805955"/>
            <a:chExt cx="4850655" cy="3046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5023" y="6805955"/>
              <a:ext cx="4850655" cy="30463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80202" y="3547311"/>
            <a:ext cx="4850655" cy="3046346"/>
            <a:chOff x="4480202" y="3547311"/>
            <a:chExt cx="4850655" cy="30463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202" y="3547311"/>
              <a:ext cx="4850655" cy="3046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33" y="778948"/>
            <a:ext cx="12093786" cy="1367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5000" spc="-100" kern="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STP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16200000">
            <a:off x="284621" y="1097222"/>
            <a:ext cx="550265" cy="40634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05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84526" y="2203785"/>
            <a:ext cx="5245408" cy="7429249"/>
            <a:chOff x="1384526" y="2203785"/>
            <a:chExt cx="5245408" cy="74292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526" y="2203785"/>
              <a:ext cx="5245408" cy="7429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644" y="2014696"/>
            <a:ext cx="5253171" cy="264500"/>
            <a:chOff x="1380644" y="2014696"/>
            <a:chExt cx="5253171" cy="2645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644" y="2014696"/>
              <a:ext cx="5253171" cy="264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60660" y="2203785"/>
            <a:ext cx="5245408" cy="7429249"/>
            <a:chOff x="6860660" y="2203785"/>
            <a:chExt cx="5245408" cy="74292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0660" y="2203785"/>
              <a:ext cx="5245408" cy="7429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6778" y="2014696"/>
            <a:ext cx="5253171" cy="264500"/>
            <a:chOff x="6856778" y="2014696"/>
            <a:chExt cx="5253171" cy="2645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6778" y="2014696"/>
              <a:ext cx="5253171" cy="264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8361" y="2203785"/>
            <a:ext cx="5245408" cy="7429249"/>
            <a:chOff x="12338361" y="2203785"/>
            <a:chExt cx="5245408" cy="74292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8361" y="2203785"/>
              <a:ext cx="5245408" cy="7429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38361" y="2017241"/>
            <a:ext cx="5245408" cy="245582"/>
            <a:chOff x="12338361" y="2017241"/>
            <a:chExt cx="5245408" cy="245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8361" y="2017241"/>
              <a:ext cx="5245408" cy="24558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692060" y="2590522"/>
            <a:ext cx="4630339" cy="71641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Segmentation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483364" y="2590522"/>
            <a:ext cx="4000000" cy="728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Targeting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3532493" y="2590522"/>
            <a:ext cx="2857143" cy="728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Positioning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038212" y="3807038"/>
            <a:ext cx="5984214" cy="73841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일반적인 채용시장은 범위가 넓어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영상업계로 분류를 좁힘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영화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광고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드라마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뮤직비디오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외주 영상 제작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영상 편집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343343" y="3436455"/>
            <a:ext cx="6280043" cy="898520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1. 크몽,  숨고 등의 대형 플랫폼에서는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제대로 취급하지 않는 카테고리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2. 스태프 모집이 외주를 주고받는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형식으로밖에 작동하지 않음.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 시네21, 필름메이커스는 제대로된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플랫폼으로서의 기능을 작동하지 못함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4. 제대로 된 프로필 기능을 제공하지 않고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일방적 소통만 가능한 등,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플랫폼으로서의 기능이 부실함.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5. 코로나로 위축되어있던 영화 시장이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다시 활성화되려는 타이밍에,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제대로 된 플랫폼이 없는 영화 시장은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후발 주자가 뛰어들기 가장 적합한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시장이라고 할 수 있음.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968958" y="4297059"/>
            <a:ext cx="5984214" cy="633412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영상관련 종사자 중개 플랫폼 중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영화업계를 주력으로 포지셔닝 한다.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커뮤니티가 아닌 플랫폼 형식의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서비스를 제공한다.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외주형식이 아닌 스태프 모집과 같이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장기적으로 필요한 서비스를 제공한다.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기존 게시판 형식에 그쳤던 영상업계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구인 사이트와는 달리 체계적인 구인/구직 서비스를 제공한다.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7155"/>
            <a:ext cx="6295353" cy="10489673"/>
            <a:chOff x="0" y="-157155"/>
            <a:chExt cx="6295353" cy="10489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7155"/>
              <a:ext cx="6295353" cy="10489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6506" y="0"/>
            <a:ext cx="12059208" cy="10356835"/>
            <a:chOff x="6226506" y="0"/>
            <a:chExt cx="12059208" cy="10356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506" y="0"/>
              <a:ext cx="12059208" cy="10356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3099" y="2966655"/>
            <a:ext cx="5060168" cy="2023594"/>
            <a:chOff x="7043099" y="2966655"/>
            <a:chExt cx="5060168" cy="2023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3099" y="2966655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3943" y="2966655"/>
            <a:ext cx="5060168" cy="2023594"/>
            <a:chOff x="12363943" y="2966655"/>
            <a:chExt cx="5060168" cy="2023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3943" y="2966655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5959" y="5214498"/>
            <a:ext cx="5060168" cy="2023594"/>
            <a:chOff x="7055959" y="5214498"/>
            <a:chExt cx="5060168" cy="2023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5959" y="5214498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6803" y="5214498"/>
            <a:ext cx="5060168" cy="2023594"/>
            <a:chOff x="12376803" y="5214498"/>
            <a:chExt cx="5060168" cy="2023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6803" y="5214498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63798" y="7479043"/>
            <a:ext cx="5060168" cy="2023594"/>
            <a:chOff x="7063798" y="7479043"/>
            <a:chExt cx="5060168" cy="2023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3798" y="7479043"/>
              <a:ext cx="5060168" cy="2023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84641" y="7479043"/>
            <a:ext cx="5060168" cy="2023594"/>
            <a:chOff x="12384641" y="7479043"/>
            <a:chExt cx="5060168" cy="20235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4641" y="7479043"/>
              <a:ext cx="5060168" cy="202359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03982" y="980835"/>
            <a:ext cx="12093786" cy="192387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200" spc="-100" kern="0" dirty="0" smtClean="0">
                <a:solidFill>
                  <a:srgbClr val="ffffff"/>
                </a:solidFill>
                <a:latin typeface="조선굵은고딕" pitchFamily="34" charset="0"/>
                <a:cs typeface="조선굵은고딕" pitchFamily="34" charset="0"/>
              </a:rPr>
              <a:t>기대효과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 rot="16200000">
            <a:off x="377056" y="1073923"/>
            <a:ext cx="342857" cy="7535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06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264114" y="3200086"/>
            <a:ext cx="2991047" cy="56189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영상분야 특성화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573333" y="3200086"/>
            <a:ext cx="4491625" cy="5714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외주가 아닌 팀 모집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64114" y="5439390"/>
            <a:ext cx="2314286" cy="52379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프로젝트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573333" y="5439390"/>
            <a:ext cx="5234707" cy="5714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프로필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573333" y="3734533"/>
            <a:ext cx="4403545" cy="15342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외주 방식이 아닌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함께 프로젝트를 완성할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스탭을 만날 수 있습니다.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8264114" y="3734533"/>
            <a:ext cx="4725242" cy="15342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영상 업계 종사자만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이용할 수 있는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구인 구직 사이트입니다.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3573333" y="5982333"/>
            <a:ext cx="4700852" cy="15342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회원은 프로필을 작성할 수 있어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구인에서도, 구직에서도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식별이 편리합니다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6833586" y="1293563"/>
            <a:ext cx="8133786" cy="9856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시퀀스는 다음과 같은 기능을 통해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회원의 편리성을 기대합니다.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-3551110" y="5661103"/>
            <a:ext cx="8097950" cy="297382"/>
            <a:chOff x="-3551110" y="5661103"/>
            <a:chExt cx="8097950" cy="2973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-3551110" y="566110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264114" y="7763143"/>
            <a:ext cx="3164934" cy="52379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평가와 등급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8264114" y="8296895"/>
            <a:ext cx="5056503" cy="15342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고용주와 고용인은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서로를 평가할 수 있어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회원의 신뢰도가 명시됩니다.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3573333" y="7763143"/>
            <a:ext cx="2867919" cy="5714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시간 절감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3535238" y="8287038"/>
            <a:ext cx="5056503" cy="15342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장르, 지역, 직무 등 다양한 구분과 검색기능을 통해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신속하게 찾을 수 있습니다.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620795" y="3191569"/>
            <a:ext cx="749541" cy="749541"/>
            <a:chOff x="12620795" y="3191569"/>
            <a:chExt cx="749541" cy="74954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0795" y="3191569"/>
              <a:ext cx="749541" cy="7495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52644" y="7763143"/>
            <a:ext cx="511086" cy="645579"/>
            <a:chOff x="7452644" y="7763143"/>
            <a:chExt cx="511086" cy="6455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52644" y="7763143"/>
              <a:ext cx="511086" cy="64557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264114" y="5960771"/>
            <a:ext cx="4813428" cy="145710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프로젝트 형식으로 구인을 진행해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함께 만들어나가고 싶은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작품을 선택할 수 있습니다.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620795" y="7751981"/>
            <a:ext cx="717296" cy="717296"/>
            <a:chOff x="12620795" y="7751981"/>
            <a:chExt cx="717296" cy="7172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0795" y="7751981"/>
              <a:ext cx="717296" cy="7172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48288" y="5269192"/>
            <a:ext cx="1038792" cy="1038792"/>
            <a:chOff x="12448288" y="5269192"/>
            <a:chExt cx="1038792" cy="103879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8288" y="5269192"/>
              <a:ext cx="1038792" cy="10387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18298" y="5333786"/>
            <a:ext cx="914072" cy="914072"/>
            <a:chOff x="7218298" y="5333786"/>
            <a:chExt cx="914072" cy="9140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18298" y="5333786"/>
              <a:ext cx="914072" cy="9140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19293" y="3273648"/>
            <a:ext cx="734662" cy="589956"/>
            <a:chOff x="7319293" y="3273648"/>
            <a:chExt cx="734662" cy="5899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9293" y="3273648"/>
              <a:ext cx="734662" cy="589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9433" y="4014468"/>
            <a:ext cx="7878215" cy="5751299"/>
            <a:chOff x="499433" y="4014468"/>
            <a:chExt cx="7878215" cy="5751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433" y="4014468"/>
              <a:ext cx="7878215" cy="575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8119" y="3989288"/>
            <a:ext cx="9200450" cy="2809524"/>
            <a:chOff x="8468119" y="3989288"/>
            <a:chExt cx="9200450" cy="2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8119" y="3989288"/>
              <a:ext cx="9200450" cy="2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81793" y="3989288"/>
            <a:ext cx="2092279" cy="2809524"/>
            <a:chOff x="15581793" y="3989288"/>
            <a:chExt cx="2092279" cy="28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1793" y="3989288"/>
              <a:ext cx="2092279" cy="28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33" y="8104271"/>
            <a:ext cx="7878215" cy="1661496"/>
            <a:chOff x="499433" y="8104271"/>
            <a:chExt cx="7878215" cy="1661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433" y="8104271"/>
              <a:ext cx="7878215" cy="166149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16200000">
            <a:off x="377056" y="1073923"/>
            <a:ext cx="342857" cy="7535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07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3543705" y="5568101"/>
            <a:ext cx="8097950" cy="297382"/>
            <a:chOff x="-3543705" y="5568101"/>
            <a:chExt cx="8097950" cy="297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43705" y="5568101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0763" y="730770"/>
            <a:ext cx="654206" cy="297382"/>
            <a:chOff x="170763" y="730770"/>
            <a:chExt cx="654206" cy="2973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763" y="730770"/>
              <a:ext cx="654206" cy="297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68119" y="6908624"/>
            <a:ext cx="9205952" cy="2857143"/>
            <a:chOff x="8468119" y="6908624"/>
            <a:chExt cx="9205952" cy="28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8119" y="6908624"/>
              <a:ext cx="9205952" cy="28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63362" y="6908624"/>
            <a:ext cx="3092278" cy="2857143"/>
            <a:chOff x="8463362" y="6908624"/>
            <a:chExt cx="3092278" cy="28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3362" y="6908624"/>
              <a:ext cx="3092278" cy="285714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03982" y="8383372"/>
            <a:ext cx="4823783" cy="56189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개인 기능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6295081" y="4237239"/>
            <a:ext cx="3643958" cy="56189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기업 기능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866506" y="8935019"/>
            <a:ext cx="4239813" cy="56189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관리자 기능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03982" y="929989"/>
            <a:ext cx="12508313" cy="200299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400" dirty="0" smtClean="0">
                <a:solidFill>
                  <a:srgbClr val="000000"/>
                </a:solidFill>
                <a:latin typeface="조선굵은고딕" pitchFamily="34" charset="0"/>
                <a:cs typeface="조선굵은고딕" pitchFamily="34" charset="0"/>
              </a:rPr>
              <a:t>주요 기능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2022-05-15T12:08:09Z</dcterms:created>
  <dcterms:modified xsi:type="dcterms:W3CDTF">2022-05-15T12:08:09Z</dcterms:modified>
</cp:coreProperties>
</file>